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Lato"/>
      <p:regular r:id="rId14"/>
      <p:bold r:id="rId15"/>
      <p:italic r:id="rId16"/>
      <p:boldItalic r:id="rId17"/>
    </p:embeddedFont>
    <p:embeddedFont>
      <p:font typeface="Inter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Inter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ato-bold.fntdata"/><Relationship Id="rId14" Type="http://schemas.openxmlformats.org/officeDocument/2006/relationships/font" Target="fonts/Lato-regular.fntdata"/><Relationship Id="rId17" Type="http://schemas.openxmlformats.org/officeDocument/2006/relationships/font" Target="fonts/Lato-boldItalic.fntdata"/><Relationship Id="rId16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Inter-bold.fntdata"/><Relationship Id="rId6" Type="http://schemas.openxmlformats.org/officeDocument/2006/relationships/slide" Target="slides/slide1.xml"/><Relationship Id="rId18" Type="http://schemas.openxmlformats.org/officeDocument/2006/relationships/font" Target="fonts/Inter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b0f0f00c69_1_0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g3b0f0f00c69_1_0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77" name="Google Shape;77;g3b0f0f00c69_1_0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b0f0f00c69_1_13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g3b0f0f00c69_1_13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85" name="Google Shape;85;g3b0f0f00c69_1_13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b0f0f00c69_1_29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3b0f0f00c69_1_29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98" name="Google Shape;98;g3b0f0f00c69_1_29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b0f0f00c69_1_50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g3b0f0f00c69_1_50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116" name="Google Shape;116;g3b0f0f00c69_1_50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b0f0f00c69_1_95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3b0f0f00c69_1_95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158" name="Google Shape;158;g3b0f0f00c69_1_95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b0f0f00c69_1_114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3b0f0f00c69_1_114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174" name="Google Shape;174;g3b0f0f00c69_1_114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b0f0f00c69_1_138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g3b0f0f00c69_1_138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195" name="Google Shape;195;g3b0f0f00c69_1_138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b0f0f00c69_1_154:notes"/>
          <p:cNvSpPr/>
          <p:nvPr>
            <p:ph idx="2" type="sldImg"/>
          </p:nvPr>
        </p:nvSpPr>
        <p:spPr>
          <a:xfrm>
            <a:off x="571500" y="714375"/>
            <a:ext cx="4572000" cy="19288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3b0f0f00c69_1_154:notes"/>
          <p:cNvSpPr txBox="1"/>
          <p:nvPr>
            <p:ph idx="1" type="body"/>
          </p:nvPr>
        </p:nvSpPr>
        <p:spPr>
          <a:xfrm>
            <a:off x="571500" y="2750344"/>
            <a:ext cx="4572000" cy="2250281"/>
          </a:xfrm>
          <a:prstGeom prst="rect">
            <a:avLst/>
          </a:prstGeom>
          <a:noFill/>
          <a:ln>
            <a:noFill/>
          </a:ln>
        </p:spPr>
        <p:txBody>
          <a:bodyPr anchorCtr="0" anchor="t" bIns="34900" lIns="69850" spcFirstLastPara="1" rIns="69850" wrap="square" tIns="34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08" name="Google Shape;208;g3b0f0f00c69_1_154:notes"/>
          <p:cNvSpPr txBox="1"/>
          <p:nvPr>
            <p:ph idx="12" type="sldNum"/>
          </p:nvPr>
        </p:nvSpPr>
        <p:spPr>
          <a:xfrm>
            <a:off x="3237177" y="5428258"/>
            <a:ext cx="2476500" cy="286742"/>
          </a:xfrm>
          <a:prstGeom prst="rect">
            <a:avLst/>
          </a:prstGeom>
          <a:noFill/>
          <a:ln>
            <a:noFill/>
          </a:ln>
        </p:spPr>
        <p:txBody>
          <a:bodyPr anchorCtr="0" anchor="b" bIns="34900" lIns="69850" spcFirstLastPara="1" rIns="69850" wrap="square" tIns="349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t>‹#›</a:t>
            </a:fld>
            <a:endParaRPr sz="11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9" name="Google Shape;7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9200" y="0"/>
            <a:ext cx="4114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1"/>
          <p:cNvSpPr/>
          <p:nvPr/>
        </p:nvSpPr>
        <p:spPr>
          <a:xfrm>
            <a:off x="496125" y="1746047"/>
            <a:ext cx="4253625" cy="885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C9770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Responsible AI </a:t>
            </a: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in Schools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" name="Google Shape;81;p21"/>
          <p:cNvSpPr/>
          <p:nvPr/>
        </p:nvSpPr>
        <p:spPr>
          <a:xfrm>
            <a:off x="496119" y="2688729"/>
            <a:ext cx="4036963" cy="7087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52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200"/>
              <a:buFont typeface="DM Sans"/>
              <a:buNone/>
            </a:pPr>
            <a:r>
              <a:rPr i="0" lang="en" sz="2200" u="none" cap="none" strike="noStrike">
                <a:solidFill>
                  <a:srgbClr val="030303"/>
                </a:solidFill>
                <a:latin typeface="Lato"/>
                <a:ea typeface="Lato"/>
                <a:cs typeface="Lato"/>
                <a:sym typeface="Lato"/>
              </a:rPr>
              <a:t>A Framework for Safe, Ethical, and Effective AI Adoption</a:t>
            </a:r>
            <a:endParaRPr i="0" sz="22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496119" y="1338634"/>
            <a:ext cx="4109889" cy="442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What Is AI in Education?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Google Shape;88;p22"/>
          <p:cNvSpPr/>
          <p:nvPr/>
        </p:nvSpPr>
        <p:spPr>
          <a:xfrm>
            <a:off x="496119" y="2135981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Definition:</a:t>
            </a:r>
            <a:endParaRPr i="0" sz="1700" u="none" cap="none" strike="noStrike">
              <a:solidFill>
                <a:srgbClr val="00655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96125" y="2543551"/>
            <a:ext cx="3903000" cy="13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400"/>
              <a:buFont typeface="Inter"/>
              <a:buNone/>
            </a:pPr>
            <a:r>
              <a:rPr i="0" lang="en" sz="14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The use of artificial intelligence tools (e.g., chatbots, automated grading, adaptive software) to support instruction, administration, or communication.</a:t>
            </a:r>
            <a:endParaRPr i="0" sz="14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4749701" y="2213893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Examples:</a:t>
            </a:r>
            <a:endParaRPr i="0" sz="1700" u="none" cap="none" strike="noStrike">
              <a:solidFill>
                <a:srgbClr val="00655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4749701" y="2621459"/>
            <a:ext cx="390294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Generating quiz questions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749701" y="2897833"/>
            <a:ext cx="390294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Recommending personalized reading levels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22"/>
          <p:cNvSpPr/>
          <p:nvPr/>
        </p:nvSpPr>
        <p:spPr>
          <a:xfrm>
            <a:off x="4749701" y="3174206"/>
            <a:ext cx="390294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Flagging attendance patterns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Google Shape;94;p22"/>
          <p:cNvSpPr/>
          <p:nvPr/>
        </p:nvSpPr>
        <p:spPr>
          <a:xfrm>
            <a:off x="4749701" y="3450580"/>
            <a:ext cx="390294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Inter"/>
              <a:buChar char="•"/>
            </a:pPr>
            <a:r>
              <a:rPr b="0" i="0" lang="en" sz="1100" u="none" cap="none" strike="noStrike">
                <a:solidFill>
                  <a:srgbClr val="464646"/>
                </a:solidFill>
                <a:latin typeface="Inter"/>
                <a:ea typeface="Inter"/>
                <a:cs typeface="Inter"/>
                <a:sym typeface="Inter"/>
              </a:rPr>
              <a:t>Automating report card comments</a:t>
            </a:r>
            <a:endParaRPr b="0" i="0" sz="110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3"/>
          <p:cNvSpPr/>
          <p:nvPr/>
        </p:nvSpPr>
        <p:spPr>
          <a:xfrm>
            <a:off x="496119" y="1363340"/>
            <a:ext cx="5734273" cy="442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Why Do Schools Need AI Policies?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Google Shape;101;p23"/>
          <p:cNvSpPr/>
          <p:nvPr/>
        </p:nvSpPr>
        <p:spPr>
          <a:xfrm>
            <a:off x="496119" y="2089844"/>
            <a:ext cx="4004965" cy="1690316"/>
          </a:xfrm>
          <a:prstGeom prst="roundRect">
            <a:avLst>
              <a:gd fmla="val 1258" name="adj"/>
            </a:avLst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3"/>
          <p:cNvSpPr/>
          <p:nvPr/>
        </p:nvSpPr>
        <p:spPr>
          <a:xfrm>
            <a:off x="637878" y="2231603"/>
            <a:ext cx="2549947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Key Risks Without Policy: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Google Shape;103;p23"/>
          <p:cNvSpPr/>
          <p:nvPr/>
        </p:nvSpPr>
        <p:spPr>
          <a:xfrm>
            <a:off x="637878" y="2582466"/>
            <a:ext cx="3721448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Student data misuse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Google Shape;104;p23"/>
          <p:cNvSpPr/>
          <p:nvPr/>
        </p:nvSpPr>
        <p:spPr>
          <a:xfrm>
            <a:off x="637878" y="2858839"/>
            <a:ext cx="3721448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Ethical breaches or bias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Google Shape;105;p23"/>
          <p:cNvSpPr/>
          <p:nvPr/>
        </p:nvSpPr>
        <p:spPr>
          <a:xfrm>
            <a:off x="637878" y="3135213"/>
            <a:ext cx="3721448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Legal non-compliance (FERPA, GDPR)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Google Shape;106;p23"/>
          <p:cNvSpPr/>
          <p:nvPr/>
        </p:nvSpPr>
        <p:spPr>
          <a:xfrm>
            <a:off x="637878" y="3411587"/>
            <a:ext cx="3721448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Parent distrust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Google Shape;107;p23"/>
          <p:cNvSpPr/>
          <p:nvPr/>
        </p:nvSpPr>
        <p:spPr>
          <a:xfrm>
            <a:off x="4642843" y="2089844"/>
            <a:ext cx="4005039" cy="1690316"/>
          </a:xfrm>
          <a:prstGeom prst="roundRect">
            <a:avLst>
              <a:gd fmla="val 1258" name="adj"/>
            </a:avLst>
          </a:prstGeom>
          <a:solidFill>
            <a:srgbClr val="133C6B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3"/>
          <p:cNvSpPr/>
          <p:nvPr/>
        </p:nvSpPr>
        <p:spPr>
          <a:xfrm>
            <a:off x="4784601" y="2231603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Benefits With Policy:</a:t>
            </a:r>
            <a:endParaRPr i="0" sz="17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9" name="Google Shape;109;p23"/>
          <p:cNvSpPr/>
          <p:nvPr/>
        </p:nvSpPr>
        <p:spPr>
          <a:xfrm>
            <a:off x="4784601" y="2582466"/>
            <a:ext cx="372152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Clarity for staff and students</a:t>
            </a:r>
            <a:endParaRPr i="0" sz="11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" name="Google Shape;110;p23"/>
          <p:cNvSpPr/>
          <p:nvPr/>
        </p:nvSpPr>
        <p:spPr>
          <a:xfrm>
            <a:off x="4784601" y="2858839"/>
            <a:ext cx="372152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Aligned innovation with mission</a:t>
            </a:r>
            <a:endParaRPr i="0" sz="11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1" name="Google Shape;111;p23"/>
          <p:cNvSpPr/>
          <p:nvPr/>
        </p:nvSpPr>
        <p:spPr>
          <a:xfrm>
            <a:off x="4784601" y="3135213"/>
            <a:ext cx="372152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Risk mitigation</a:t>
            </a:r>
            <a:endParaRPr i="0" sz="11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Google Shape;112;p23"/>
          <p:cNvSpPr/>
          <p:nvPr/>
        </p:nvSpPr>
        <p:spPr>
          <a:xfrm>
            <a:off x="4784601" y="3411587"/>
            <a:ext cx="3721522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Stronger communication</a:t>
            </a:r>
            <a:endParaRPr i="0" sz="11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/>
          <p:nvPr/>
        </p:nvSpPr>
        <p:spPr>
          <a:xfrm>
            <a:off x="496119" y="527670"/>
            <a:ext cx="4773736" cy="4208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1C9770"/>
              </a:buClr>
              <a:buSzPts val="2600"/>
              <a:buFont typeface="DM Sans"/>
              <a:buNone/>
            </a:pPr>
            <a:r>
              <a:rPr i="0" lang="en" sz="26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7 Pillars </a:t>
            </a:r>
            <a:r>
              <a:rPr i="0" lang="en" sz="26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of Responsible AI Use</a:t>
            </a:r>
            <a:endParaRPr i="0" sz="26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" name="Google Shape;119;p24"/>
          <p:cNvSpPr/>
          <p:nvPr/>
        </p:nvSpPr>
        <p:spPr>
          <a:xfrm>
            <a:off x="496119" y="1217861"/>
            <a:ext cx="8151763" cy="2693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Inter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Use these as a foundation for your school's AI policy.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" name="Google Shape;120;p24"/>
          <p:cNvSpPr/>
          <p:nvPr/>
        </p:nvSpPr>
        <p:spPr>
          <a:xfrm>
            <a:off x="496119" y="1840632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Google Shape;121;p24"/>
          <p:cNvSpPr/>
          <p:nvPr/>
        </p:nvSpPr>
        <p:spPr>
          <a:xfrm>
            <a:off x="496119" y="1821582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4"/>
          <p:cNvSpPr/>
          <p:nvPr/>
        </p:nvSpPr>
        <p:spPr>
          <a:xfrm>
            <a:off x="1607828" y="1638672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4"/>
          <p:cNvSpPr/>
          <p:nvPr/>
        </p:nvSpPr>
        <p:spPr>
          <a:xfrm>
            <a:off x="1729048" y="1739652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Google Shape;124;p24"/>
          <p:cNvSpPr/>
          <p:nvPr/>
        </p:nvSpPr>
        <p:spPr>
          <a:xfrm>
            <a:off x="649784" y="2177281"/>
            <a:ext cx="1683469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Purpose &amp; Scope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" name="Google Shape;125;p24"/>
          <p:cNvSpPr/>
          <p:nvPr/>
        </p:nvSpPr>
        <p:spPr>
          <a:xfrm>
            <a:off x="3258220" y="1840632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p24"/>
          <p:cNvSpPr/>
          <p:nvPr/>
        </p:nvSpPr>
        <p:spPr>
          <a:xfrm>
            <a:off x="3258220" y="1821582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4"/>
          <p:cNvSpPr/>
          <p:nvPr/>
        </p:nvSpPr>
        <p:spPr>
          <a:xfrm>
            <a:off x="4369929" y="1638672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4"/>
          <p:cNvSpPr/>
          <p:nvPr/>
        </p:nvSpPr>
        <p:spPr>
          <a:xfrm>
            <a:off x="4491149" y="1739652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" name="Google Shape;129;p24"/>
          <p:cNvSpPr/>
          <p:nvPr/>
        </p:nvSpPr>
        <p:spPr>
          <a:xfrm>
            <a:off x="3411885" y="2177281"/>
            <a:ext cx="1683469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Acceptable Use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" name="Google Shape;130;p24"/>
          <p:cNvSpPr/>
          <p:nvPr/>
        </p:nvSpPr>
        <p:spPr>
          <a:xfrm>
            <a:off x="6020321" y="1840632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" name="Google Shape;131;p24"/>
          <p:cNvSpPr/>
          <p:nvPr/>
        </p:nvSpPr>
        <p:spPr>
          <a:xfrm>
            <a:off x="6020321" y="1821582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4"/>
          <p:cNvSpPr/>
          <p:nvPr/>
        </p:nvSpPr>
        <p:spPr>
          <a:xfrm>
            <a:off x="7132030" y="1638672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4"/>
          <p:cNvSpPr/>
          <p:nvPr/>
        </p:nvSpPr>
        <p:spPr>
          <a:xfrm>
            <a:off x="7253250" y="1739652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" name="Google Shape;134;p24"/>
          <p:cNvSpPr/>
          <p:nvPr/>
        </p:nvSpPr>
        <p:spPr>
          <a:xfrm>
            <a:off x="6173986" y="2177281"/>
            <a:ext cx="1683469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Oversight &amp; Review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" name="Google Shape;135;p24"/>
          <p:cNvSpPr/>
          <p:nvPr/>
        </p:nvSpPr>
        <p:spPr>
          <a:xfrm>
            <a:off x="496119" y="2877889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Google Shape;136;p24"/>
          <p:cNvSpPr/>
          <p:nvPr/>
        </p:nvSpPr>
        <p:spPr>
          <a:xfrm>
            <a:off x="496119" y="2858839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4"/>
          <p:cNvSpPr/>
          <p:nvPr/>
        </p:nvSpPr>
        <p:spPr>
          <a:xfrm>
            <a:off x="1607828" y="2675930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4"/>
          <p:cNvSpPr/>
          <p:nvPr/>
        </p:nvSpPr>
        <p:spPr>
          <a:xfrm>
            <a:off x="1729048" y="2776909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Google Shape;139;p24"/>
          <p:cNvSpPr/>
          <p:nvPr/>
        </p:nvSpPr>
        <p:spPr>
          <a:xfrm>
            <a:off x="649784" y="3214539"/>
            <a:ext cx="2080915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Privacy &amp; Data Protection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Google Shape;140;p24"/>
          <p:cNvSpPr/>
          <p:nvPr/>
        </p:nvSpPr>
        <p:spPr>
          <a:xfrm>
            <a:off x="3258220" y="2877889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Google Shape;141;p24"/>
          <p:cNvSpPr/>
          <p:nvPr/>
        </p:nvSpPr>
        <p:spPr>
          <a:xfrm>
            <a:off x="3258220" y="2858839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4"/>
          <p:cNvSpPr/>
          <p:nvPr/>
        </p:nvSpPr>
        <p:spPr>
          <a:xfrm>
            <a:off x="4369929" y="2675930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4"/>
          <p:cNvSpPr/>
          <p:nvPr/>
        </p:nvSpPr>
        <p:spPr>
          <a:xfrm>
            <a:off x="4491149" y="2776909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4" name="Google Shape;144;p24"/>
          <p:cNvSpPr/>
          <p:nvPr/>
        </p:nvSpPr>
        <p:spPr>
          <a:xfrm>
            <a:off x="3411885" y="3214539"/>
            <a:ext cx="2129433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Bias &amp; Fairness Prevention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5" name="Google Shape;145;p24"/>
          <p:cNvSpPr/>
          <p:nvPr/>
        </p:nvSpPr>
        <p:spPr>
          <a:xfrm>
            <a:off x="6020321" y="2877889"/>
            <a:ext cx="2627486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6" name="Google Shape;146;p24"/>
          <p:cNvSpPr/>
          <p:nvPr/>
        </p:nvSpPr>
        <p:spPr>
          <a:xfrm>
            <a:off x="6020321" y="2858839"/>
            <a:ext cx="2627486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4"/>
          <p:cNvSpPr/>
          <p:nvPr/>
        </p:nvSpPr>
        <p:spPr>
          <a:xfrm>
            <a:off x="7132030" y="2675930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4"/>
          <p:cNvSpPr/>
          <p:nvPr/>
        </p:nvSpPr>
        <p:spPr>
          <a:xfrm>
            <a:off x="7253250" y="2776909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6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9" name="Google Shape;149;p24"/>
          <p:cNvSpPr/>
          <p:nvPr/>
        </p:nvSpPr>
        <p:spPr>
          <a:xfrm>
            <a:off x="6173986" y="3214539"/>
            <a:ext cx="1683469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Training &amp; PD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0" name="Google Shape;150;p24"/>
          <p:cNvSpPr/>
          <p:nvPr/>
        </p:nvSpPr>
        <p:spPr>
          <a:xfrm>
            <a:off x="496119" y="3915147"/>
            <a:ext cx="8151689" cy="700683"/>
          </a:xfrm>
          <a:prstGeom prst="roundRect">
            <a:avLst>
              <a:gd fmla="val 1305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1" name="Google Shape;151;p24"/>
          <p:cNvSpPr/>
          <p:nvPr/>
        </p:nvSpPr>
        <p:spPr>
          <a:xfrm>
            <a:off x="496119" y="3896097"/>
            <a:ext cx="8151689" cy="76200"/>
          </a:xfrm>
          <a:prstGeom prst="roundRect">
            <a:avLst>
              <a:gd fmla="val 26512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4"/>
          <p:cNvSpPr/>
          <p:nvPr/>
        </p:nvSpPr>
        <p:spPr>
          <a:xfrm>
            <a:off x="4369929" y="3713188"/>
            <a:ext cx="403994" cy="403994"/>
          </a:xfrm>
          <a:prstGeom prst="roundRect">
            <a:avLst>
              <a:gd fmla="val 141463" name="adj"/>
            </a:avLst>
          </a:prstGeom>
          <a:solidFill>
            <a:srgbClr val="1C977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4"/>
          <p:cNvSpPr/>
          <p:nvPr/>
        </p:nvSpPr>
        <p:spPr>
          <a:xfrm>
            <a:off x="4491149" y="3814168"/>
            <a:ext cx="161553" cy="20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7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4" name="Google Shape;154;p24"/>
          <p:cNvSpPr/>
          <p:nvPr/>
        </p:nvSpPr>
        <p:spPr>
          <a:xfrm>
            <a:off x="649784" y="4251796"/>
            <a:ext cx="2131070" cy="210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300"/>
              <a:buFont typeface="DM Sans"/>
              <a:buNone/>
            </a:pPr>
            <a:r>
              <a:rPr i="0" lang="en" sz="13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Stakeholder Transparency</a:t>
            </a:r>
            <a:endParaRPr i="0" sz="13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/>
          <p:nvPr/>
        </p:nvSpPr>
        <p:spPr>
          <a:xfrm>
            <a:off x="496119" y="1214512"/>
            <a:ext cx="5653459" cy="442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What Are Schools Already Using?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1" name="Google Shape;161;p25"/>
          <p:cNvSpPr/>
          <p:nvPr/>
        </p:nvSpPr>
        <p:spPr>
          <a:xfrm>
            <a:off x="496119" y="1714203"/>
            <a:ext cx="308148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030303"/>
                </a:solidFill>
                <a:latin typeface="Lato"/>
                <a:ea typeface="Lato"/>
                <a:cs typeface="Lato"/>
                <a:sym typeface="Lato"/>
              </a:rPr>
              <a:t>Common Tools Already in Use: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preencoded.png" id="162" name="Google Shape;16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6119" y="2192611"/>
            <a:ext cx="354360" cy="35436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5"/>
          <p:cNvSpPr/>
          <p:nvPr/>
        </p:nvSpPr>
        <p:spPr>
          <a:xfrm>
            <a:off x="496119" y="2724150"/>
            <a:ext cx="1789361" cy="2214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400"/>
              <a:buFont typeface="DM Sans"/>
              <a:buNone/>
            </a:pPr>
            <a:r>
              <a:rPr i="0" lang="en" sz="14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Grammarly, ChatGPT</a:t>
            </a:r>
            <a:endParaRPr i="0" sz="14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preencoded.png" id="164" name="Google Shape;164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72433" y="2192611"/>
            <a:ext cx="354360" cy="35436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/>
          <p:nvPr/>
        </p:nvSpPr>
        <p:spPr>
          <a:xfrm>
            <a:off x="3272433" y="2724150"/>
            <a:ext cx="2599134" cy="442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400"/>
              <a:buFont typeface="DM Sans"/>
              <a:buNone/>
            </a:pPr>
            <a:r>
              <a:rPr i="0" lang="en" sz="14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EdTech with embedded AI (Khan Academy, Canvas LMS)</a:t>
            </a:r>
            <a:endParaRPr i="0" sz="14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preencoded.png" id="166" name="Google Shape;166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48747" y="2192611"/>
            <a:ext cx="354360" cy="35436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5"/>
          <p:cNvSpPr/>
          <p:nvPr/>
        </p:nvSpPr>
        <p:spPr>
          <a:xfrm>
            <a:off x="6048747" y="2724150"/>
            <a:ext cx="2599134" cy="442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400"/>
              <a:buFont typeface="DM Sans"/>
              <a:buNone/>
            </a:pPr>
            <a:r>
              <a:rPr i="0" lang="en" sz="14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Attendance alerts from SIS systems</a:t>
            </a:r>
            <a:endParaRPr i="0" sz="14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496119" y="3326532"/>
            <a:ext cx="8151763" cy="602382"/>
          </a:xfrm>
          <a:prstGeom prst="roundRect">
            <a:avLst>
              <a:gd fmla="val 3530" name="adj"/>
            </a:avLst>
          </a:prstGeom>
          <a:solidFill>
            <a:srgbClr val="BEF3E2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9" name="Google Shape;169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7878" y="3541589"/>
            <a:ext cx="177180" cy="141759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5"/>
          <p:cNvSpPr/>
          <p:nvPr/>
        </p:nvSpPr>
        <p:spPr>
          <a:xfrm>
            <a:off x="956816" y="3503712"/>
            <a:ext cx="7549307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"/>
              <a:buNone/>
            </a:pPr>
            <a:r>
              <a:rPr b="1" i="0" lang="en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Reflection Prompt:</a:t>
            </a:r>
            <a:r>
              <a:rPr i="0" lang="en" sz="11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Which AI-powered tools are already used in our school?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/>
          <p:nvPr/>
        </p:nvSpPr>
        <p:spPr>
          <a:xfrm>
            <a:off x="496119" y="1301799"/>
            <a:ext cx="4948014" cy="442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First Steps to</a:t>
            </a:r>
            <a:r>
              <a:rPr i="0" lang="en" sz="2800" u="none" cap="none" strike="noStrike">
                <a:solidFill>
                  <a:srgbClr val="03030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i="0" lang="en" sz="28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Getting It Right</a:t>
            </a:r>
            <a:endParaRPr i="0" sz="2800" u="none" cap="none" strike="noStrike">
              <a:solidFill>
                <a:srgbClr val="00655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7" name="Google Shape;177;p26"/>
          <p:cNvSpPr/>
          <p:nvPr/>
        </p:nvSpPr>
        <p:spPr>
          <a:xfrm>
            <a:off x="496119" y="2028304"/>
            <a:ext cx="141759" cy="1771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DM Sans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01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Google Shape;178;p26"/>
          <p:cNvSpPr/>
          <p:nvPr/>
        </p:nvSpPr>
        <p:spPr>
          <a:xfrm>
            <a:off x="496119" y="2250207"/>
            <a:ext cx="2622724" cy="19050"/>
          </a:xfrm>
          <a:prstGeom prst="rect">
            <a:avLst/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6"/>
          <p:cNvSpPr/>
          <p:nvPr/>
        </p:nvSpPr>
        <p:spPr>
          <a:xfrm>
            <a:off x="496119" y="2359149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Audit Current Use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p26"/>
          <p:cNvSpPr/>
          <p:nvPr/>
        </p:nvSpPr>
        <p:spPr>
          <a:xfrm>
            <a:off x="3260587" y="2028297"/>
            <a:ext cx="272813" cy="177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DM Sans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02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3260601" y="2250207"/>
            <a:ext cx="2622724" cy="19050"/>
          </a:xfrm>
          <a:prstGeom prst="rect">
            <a:avLst/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6"/>
          <p:cNvSpPr/>
          <p:nvPr/>
        </p:nvSpPr>
        <p:spPr>
          <a:xfrm>
            <a:off x="3260601" y="2359149"/>
            <a:ext cx="2460650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Draft Policy with a Team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3" name="Google Shape;183;p26"/>
          <p:cNvSpPr/>
          <p:nvPr/>
        </p:nvSpPr>
        <p:spPr>
          <a:xfrm>
            <a:off x="6025074" y="2028297"/>
            <a:ext cx="272813" cy="177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DM Sans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03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4" name="Google Shape;184;p26"/>
          <p:cNvSpPr/>
          <p:nvPr/>
        </p:nvSpPr>
        <p:spPr>
          <a:xfrm>
            <a:off x="6025083" y="2250207"/>
            <a:ext cx="2622724" cy="19050"/>
          </a:xfrm>
          <a:prstGeom prst="rect">
            <a:avLst/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6"/>
          <p:cNvSpPr/>
          <p:nvPr/>
        </p:nvSpPr>
        <p:spPr>
          <a:xfrm>
            <a:off x="6025083" y="2359149"/>
            <a:ext cx="2622724" cy="531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Engage Stakeholders Early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Google Shape;186;p26"/>
          <p:cNvSpPr/>
          <p:nvPr/>
        </p:nvSpPr>
        <p:spPr>
          <a:xfrm>
            <a:off x="496131" y="3138781"/>
            <a:ext cx="272812" cy="177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DM Sans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04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7" name="Google Shape;187;p26"/>
          <p:cNvSpPr/>
          <p:nvPr/>
        </p:nvSpPr>
        <p:spPr>
          <a:xfrm>
            <a:off x="496119" y="3360688"/>
            <a:ext cx="4004965" cy="19050"/>
          </a:xfrm>
          <a:prstGeom prst="rect">
            <a:avLst/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6"/>
          <p:cNvSpPr/>
          <p:nvPr/>
        </p:nvSpPr>
        <p:spPr>
          <a:xfrm>
            <a:off x="496119" y="3469630"/>
            <a:ext cx="3630811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Use DreamClass Tools for Oversight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Google Shape;189;p26"/>
          <p:cNvSpPr/>
          <p:nvPr/>
        </p:nvSpPr>
        <p:spPr>
          <a:xfrm>
            <a:off x="4642845" y="3138781"/>
            <a:ext cx="272813" cy="177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DM Sans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05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Google Shape;190;p26"/>
          <p:cNvSpPr/>
          <p:nvPr/>
        </p:nvSpPr>
        <p:spPr>
          <a:xfrm>
            <a:off x="4642843" y="3360688"/>
            <a:ext cx="4004965" cy="19050"/>
          </a:xfrm>
          <a:prstGeom prst="rect">
            <a:avLst/>
          </a:prstGeom>
          <a:solidFill>
            <a:srgbClr val="006550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6"/>
          <p:cNvSpPr/>
          <p:nvPr/>
        </p:nvSpPr>
        <p:spPr>
          <a:xfrm>
            <a:off x="4642843" y="3469630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Review Annually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7"/>
          <p:cNvSpPr/>
          <p:nvPr/>
        </p:nvSpPr>
        <p:spPr>
          <a:xfrm>
            <a:off x="496119" y="1603326"/>
            <a:ext cx="4146054" cy="442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Questions for Your Team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Google Shape;198;p27"/>
          <p:cNvSpPr/>
          <p:nvPr/>
        </p:nvSpPr>
        <p:spPr>
          <a:xfrm>
            <a:off x="496119" y="2329830"/>
            <a:ext cx="318939" cy="318939"/>
          </a:xfrm>
          <a:prstGeom prst="roundRect">
            <a:avLst>
              <a:gd fmla="val 6667" name="adj"/>
            </a:avLst>
          </a:prstGeom>
          <a:solidFill>
            <a:srgbClr val="F2EEEE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7"/>
          <p:cNvSpPr/>
          <p:nvPr/>
        </p:nvSpPr>
        <p:spPr>
          <a:xfrm>
            <a:off x="956816" y="2356396"/>
            <a:ext cx="2138437" cy="7974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Are our current tools covered by an AI policy?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Google Shape;200;p27"/>
          <p:cNvSpPr/>
          <p:nvPr/>
        </p:nvSpPr>
        <p:spPr>
          <a:xfrm>
            <a:off x="3272433" y="2329830"/>
            <a:ext cx="318939" cy="318939"/>
          </a:xfrm>
          <a:prstGeom prst="roundRect">
            <a:avLst>
              <a:gd fmla="val 6667" name="adj"/>
            </a:avLst>
          </a:prstGeom>
          <a:solidFill>
            <a:srgbClr val="F2EEEE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7"/>
          <p:cNvSpPr/>
          <p:nvPr/>
        </p:nvSpPr>
        <p:spPr>
          <a:xfrm>
            <a:off x="3733130" y="2356396"/>
            <a:ext cx="2138437" cy="531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Who should approve AI use at our school?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2" name="Google Shape;202;p27"/>
          <p:cNvSpPr/>
          <p:nvPr/>
        </p:nvSpPr>
        <p:spPr>
          <a:xfrm>
            <a:off x="6048747" y="2329830"/>
            <a:ext cx="318939" cy="318939"/>
          </a:xfrm>
          <a:prstGeom prst="roundRect">
            <a:avLst>
              <a:gd fmla="val 6667" name="adj"/>
            </a:avLst>
          </a:prstGeom>
          <a:solidFill>
            <a:srgbClr val="F2EEEE"/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7"/>
          <p:cNvSpPr/>
          <p:nvPr/>
        </p:nvSpPr>
        <p:spPr>
          <a:xfrm>
            <a:off x="6509444" y="2356396"/>
            <a:ext cx="2138437" cy="7974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How can we train staff without adding to their workload?</a:t>
            </a:r>
            <a:endParaRPr i="0" sz="17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Google Shape;204;p27"/>
          <p:cNvSpPr/>
          <p:nvPr/>
        </p:nvSpPr>
        <p:spPr>
          <a:xfrm>
            <a:off x="496119" y="3692196"/>
            <a:ext cx="81519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Inter"/>
              <a:buNone/>
            </a:pPr>
            <a:r>
              <a:rPr b="1"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Optional</a:t>
            </a: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: Add group breakout discussion activity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0" name="Google Shape;21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114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8"/>
          <p:cNvSpPr/>
          <p:nvPr/>
        </p:nvSpPr>
        <p:spPr>
          <a:xfrm>
            <a:off x="4610919" y="554757"/>
            <a:ext cx="4036963" cy="8859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2800"/>
              <a:buFont typeface="DM Sans"/>
              <a:buNone/>
            </a:pPr>
            <a:r>
              <a:rPr i="0" lang="en" sz="28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Resources &amp; Next Steps</a:t>
            </a:r>
            <a:endParaRPr i="0" sz="28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2" name="Google Shape;212;p28"/>
          <p:cNvSpPr/>
          <p:nvPr/>
        </p:nvSpPr>
        <p:spPr>
          <a:xfrm>
            <a:off x="4610919" y="1497434"/>
            <a:ext cx="2999184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1C9770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006550"/>
                </a:solidFill>
                <a:latin typeface="Lato"/>
                <a:ea typeface="Lato"/>
                <a:cs typeface="Lato"/>
                <a:sym typeface="Lato"/>
              </a:rPr>
              <a:t>Included in Your Starter Pack:</a:t>
            </a:r>
            <a:endParaRPr i="0" sz="1700" u="none" cap="none" strike="noStrike">
              <a:solidFill>
                <a:srgbClr val="00655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Google Shape;213;p28"/>
          <p:cNvSpPr/>
          <p:nvPr/>
        </p:nvSpPr>
        <p:spPr>
          <a:xfrm>
            <a:off x="4610919" y="1975843"/>
            <a:ext cx="403696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Editable Policy Template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4" name="Google Shape;214;p28"/>
          <p:cNvSpPr/>
          <p:nvPr/>
        </p:nvSpPr>
        <p:spPr>
          <a:xfrm>
            <a:off x="4610919" y="2252216"/>
            <a:ext cx="403696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Evaluation Checklist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5" name="Google Shape;215;p28"/>
          <p:cNvSpPr/>
          <p:nvPr/>
        </p:nvSpPr>
        <p:spPr>
          <a:xfrm>
            <a:off x="4610919" y="2528590"/>
            <a:ext cx="403696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Risk Worksheet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6" name="Google Shape;216;p28"/>
          <p:cNvSpPr/>
          <p:nvPr/>
        </p:nvSpPr>
        <p:spPr>
          <a:xfrm>
            <a:off x="4610919" y="2804964"/>
            <a:ext cx="403696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2250" lvl="0" marL="215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Lato"/>
              <a:buChar char="•"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Parent Letter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Google Shape;217;p28"/>
          <p:cNvSpPr/>
          <p:nvPr/>
        </p:nvSpPr>
        <p:spPr>
          <a:xfrm>
            <a:off x="4610919" y="3262110"/>
            <a:ext cx="4036963" cy="22473"/>
          </a:xfrm>
          <a:prstGeom prst="rect">
            <a:avLst/>
          </a:prstGeom>
          <a:solidFill>
            <a:srgbClr val="464646">
              <a:alpha val="49803"/>
            </a:srgbClr>
          </a:solidFill>
          <a:ln>
            <a:noFill/>
          </a:ln>
        </p:spPr>
        <p:txBody>
          <a:bodyPr anchorCtr="0" anchor="ctr" bIns="57150" lIns="57150" spcFirstLastPara="1" rIns="57150" wrap="square" tIns="5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8"/>
          <p:cNvSpPr/>
          <p:nvPr/>
        </p:nvSpPr>
        <p:spPr>
          <a:xfrm>
            <a:off x="4610919" y="3497163"/>
            <a:ext cx="2126456" cy="2658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30303"/>
              </a:buClr>
              <a:buSzPts val="1700"/>
              <a:buFont typeface="DM Sans"/>
              <a:buNone/>
            </a:pPr>
            <a:r>
              <a:rPr i="0" lang="en" sz="1700" u="none" cap="none" strike="noStrike">
                <a:solidFill>
                  <a:srgbClr val="133C6B"/>
                </a:solidFill>
                <a:latin typeface="Lato"/>
                <a:ea typeface="Lato"/>
                <a:cs typeface="Lato"/>
                <a:sym typeface="Lato"/>
              </a:rPr>
              <a:t>Need more help?</a:t>
            </a:r>
            <a:endParaRPr i="0" sz="1700" u="none" cap="none" strike="noStrike">
              <a:solidFill>
                <a:srgbClr val="133C6B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Google Shape;219;p28"/>
          <p:cNvSpPr/>
          <p:nvPr/>
        </p:nvSpPr>
        <p:spPr>
          <a:xfrm>
            <a:off x="4610919" y="3975571"/>
            <a:ext cx="4036963" cy="226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64646"/>
              </a:buClr>
              <a:buSzPts val="1100"/>
              <a:buFont typeface="Inter"/>
              <a:buNone/>
            </a:pPr>
            <a:r>
              <a:rPr i="0" lang="en" sz="1100" u="none" cap="none" strike="noStrike">
                <a:solidFill>
                  <a:srgbClr val="464646"/>
                </a:solidFill>
                <a:latin typeface="Lato"/>
                <a:ea typeface="Lato"/>
                <a:cs typeface="Lato"/>
                <a:sym typeface="Lato"/>
              </a:rPr>
              <a:t>Visit: [Insert Landing Page or Contact URL]</a:t>
            </a:r>
            <a:endParaRPr i="0" sz="1100" u="none" cap="none" strike="noStrike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